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62" r:id="rId9"/>
    <p:sldId id="263" r:id="rId10"/>
    <p:sldId id="264" r:id="rId11"/>
    <p:sldId id="265" r:id="rId12"/>
    <p:sldId id="266" r:id="rId13"/>
    <p:sldId id="267" r:id="rId14"/>
    <p:sldId id="268" r:id="rId15"/>
    <p:sldId id="269" r:id="rId16"/>
    <p:sldId id="270" r:id="rId17"/>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7" d="100"/>
          <a:sy n="107" d="100"/>
        </p:scale>
        <p:origin x="75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sv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E87E1-207C-16A0-89A2-7654E8BEFC31}"/>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7210470C-012F-FB96-CB48-838553E5B0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9BC89014-6130-8477-0973-542F185B44CA}"/>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99E2BF1A-25BB-5DA7-6D86-F8CB1685219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296B23F8-1C91-46F1-4FC1-15BF94457078}"/>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3951916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C71AFF-913B-60D9-4E21-77A8ECD5E38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8962959A-DDCB-6A9D-F445-C8DE5B0144A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9DBE94B-254A-4D6D-9C01-8E80C9E0EE51}"/>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45B788F6-3F6A-6567-87D3-4D159BAEA39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23C0B10-8E6B-4BEA-3B24-A9114897293A}"/>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54323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2685186-66B7-6C7C-8A80-B3B19DB56A9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96BE28DE-338A-DEB2-1FA0-75226BCAA7D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6B89595-4284-7AEC-BD57-B58F6EEC769F}"/>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10E29027-31E7-26DC-054C-61388BA1EB5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60AF722-0706-4E54-605E-DABF15704283}"/>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695867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090465-953E-716B-DA57-02CA48B57297}"/>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19B04C3C-0CB4-D4B1-6B4E-F6C6F033159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67929067-EA1F-26D2-89A0-B5F64FDE17D3}"/>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E042AB29-2AD8-F8A4-4535-4F02888194B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E3EC5ED-486C-9720-E33A-E35F3111A087}"/>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3895000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874095-FAAE-1735-E309-8F97B9D7125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433A0247-EA08-594A-44D9-450B9CCD879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7C96077-137A-5119-5E04-AD4533D12C87}"/>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FB36BC95-1928-3B39-FF82-D868711960F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ED52E43-EE43-18A0-D687-EFA9B0E6EE37}"/>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2284219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6A8BA7-6F02-C3C1-22A6-22C5C938443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21D6E3A-30F5-6E15-97D6-BD162EB1E43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54C5070C-B238-2019-4856-E25627679B9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E3AC0634-B55C-7C0A-ADF8-EE4C415F07ED}"/>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6" name="Marcador de pie de página 5">
            <a:extLst>
              <a:ext uri="{FF2B5EF4-FFF2-40B4-BE49-F238E27FC236}">
                <a16:creationId xmlns:a16="http://schemas.microsoft.com/office/drawing/2014/main" id="{B01A9F5C-7A9F-439D-A715-58BEFEF025DF}"/>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208570B4-834E-7E5E-0998-0F694CEBF8F6}"/>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3249291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D7AF44-0117-CD9C-E8ED-0B656D2DCB9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3577023B-B48C-2CEA-BE03-14A3F0000B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6F952E60-E994-BCC4-77F5-D1294C58388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21FF81C-A93F-7846-FCA7-57C2B8F03A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D8D4B851-A9C4-1D83-1038-03AE3BB7FE36}"/>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B22D3FFC-6DA1-10B1-F451-C7DD74A6EA4B}"/>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8" name="Marcador de pie de página 7">
            <a:extLst>
              <a:ext uri="{FF2B5EF4-FFF2-40B4-BE49-F238E27FC236}">
                <a16:creationId xmlns:a16="http://schemas.microsoft.com/office/drawing/2014/main" id="{6F9B8E28-EA68-BB8B-B8E4-7F910921125D}"/>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FCFE803F-D882-CB4F-1367-45BBA6A71DA5}"/>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1629360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60E8D5-DC88-EA80-7BF4-AE1F2517DE7B}"/>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AAC652A2-BEBC-FAE4-2727-8A794230136D}"/>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4" name="Marcador de pie de página 3">
            <a:extLst>
              <a:ext uri="{FF2B5EF4-FFF2-40B4-BE49-F238E27FC236}">
                <a16:creationId xmlns:a16="http://schemas.microsoft.com/office/drawing/2014/main" id="{9DE3BC35-2181-C8A0-5EBB-DBF15A473C9E}"/>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43A0EAEA-C25B-EB5F-B6BA-007CD7C2091C}"/>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1426341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CCD5A54-9C50-F938-7C9C-F0BB9CA7ECB6}"/>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3" name="Marcador de pie de página 2">
            <a:extLst>
              <a:ext uri="{FF2B5EF4-FFF2-40B4-BE49-F238E27FC236}">
                <a16:creationId xmlns:a16="http://schemas.microsoft.com/office/drawing/2014/main" id="{4C5FE045-EA57-6708-0D71-08CFA78F174C}"/>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22F19473-FD8D-0712-0411-9A062AB4CBF6}"/>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3126850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C9A84A-2BC2-1584-F9C6-7D69361AA4A6}"/>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E44A8531-48CB-91F5-F3D4-BBFB5B94D9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045B5C1A-E98B-9F05-F9A0-0DFF231A5A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F297CE9-060D-665A-4ADD-73748EE59477}"/>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6" name="Marcador de pie de página 5">
            <a:extLst>
              <a:ext uri="{FF2B5EF4-FFF2-40B4-BE49-F238E27FC236}">
                <a16:creationId xmlns:a16="http://schemas.microsoft.com/office/drawing/2014/main" id="{74DDB49E-879C-ED2A-B941-186AD7B5908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F8AEE72-010B-C024-7340-3F32AE2A97C7}"/>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1132787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FC238A-9F17-2968-65DD-F1AD1FBA930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7A5DD7DD-C9FC-27C6-B696-A258859AF9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3583F18F-D23C-0FC3-6943-996C21A0D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324D6A8-9579-4244-D54B-9423E4EABD56}"/>
              </a:ext>
            </a:extLst>
          </p:cNvPr>
          <p:cNvSpPr>
            <a:spLocks noGrp="1"/>
          </p:cNvSpPr>
          <p:nvPr>
            <p:ph type="dt" sz="half" idx="10"/>
          </p:nvPr>
        </p:nvSpPr>
        <p:spPr/>
        <p:txBody>
          <a:bodyPr/>
          <a:lstStyle/>
          <a:p>
            <a:fld id="{D7E8C65A-2998-4BAF-ACC3-3EE4858193A2}" type="datetimeFigureOut">
              <a:rPr lang="es-MX" smtClean="0"/>
              <a:t>08/04/2024</a:t>
            </a:fld>
            <a:endParaRPr lang="es-MX"/>
          </a:p>
        </p:txBody>
      </p:sp>
      <p:sp>
        <p:nvSpPr>
          <p:cNvPr id="6" name="Marcador de pie de página 5">
            <a:extLst>
              <a:ext uri="{FF2B5EF4-FFF2-40B4-BE49-F238E27FC236}">
                <a16:creationId xmlns:a16="http://schemas.microsoft.com/office/drawing/2014/main" id="{532E5AD2-9E96-511C-9570-541C7329314C}"/>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B28F7B5A-F1E7-D997-881E-31A7743B63E6}"/>
              </a:ext>
            </a:extLst>
          </p:cNvPr>
          <p:cNvSpPr>
            <a:spLocks noGrp="1"/>
          </p:cNvSpPr>
          <p:nvPr>
            <p:ph type="sldNum" sz="quarter" idx="12"/>
          </p:nvPr>
        </p:nvSpPr>
        <p:spPr/>
        <p:txBody>
          <a:bodyPr/>
          <a:lstStyle/>
          <a:p>
            <a:fld id="{5FEC4B6B-D9D4-4CB0-A968-5BECF9AC91E0}" type="slidenum">
              <a:rPr lang="es-MX" smtClean="0"/>
              <a:t>‹Nº›</a:t>
            </a:fld>
            <a:endParaRPr lang="es-MX"/>
          </a:p>
        </p:txBody>
      </p:sp>
    </p:spTree>
    <p:extLst>
      <p:ext uri="{BB962C8B-B14F-4D97-AF65-F5344CB8AC3E}">
        <p14:creationId xmlns:p14="http://schemas.microsoft.com/office/powerpoint/2010/main" val="2304784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3D42F45-8F50-68CC-BDEA-28B863725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40D6090B-A589-079D-4A2B-1DEFA65AE1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57359847-07B5-20F9-88D0-6BB6B8AFC6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7E8C65A-2998-4BAF-ACC3-3EE4858193A2}" type="datetimeFigureOut">
              <a:rPr lang="es-MX" smtClean="0"/>
              <a:t>08/04/2024</a:t>
            </a:fld>
            <a:endParaRPr lang="es-MX"/>
          </a:p>
        </p:txBody>
      </p:sp>
      <p:sp>
        <p:nvSpPr>
          <p:cNvPr id="5" name="Marcador de pie de página 4">
            <a:extLst>
              <a:ext uri="{FF2B5EF4-FFF2-40B4-BE49-F238E27FC236}">
                <a16:creationId xmlns:a16="http://schemas.microsoft.com/office/drawing/2014/main" id="{F13598F9-7907-DC43-B426-F766ABDF6B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MX"/>
          </a:p>
        </p:txBody>
      </p:sp>
      <p:sp>
        <p:nvSpPr>
          <p:cNvPr id="6" name="Marcador de número de diapositiva 5">
            <a:extLst>
              <a:ext uri="{FF2B5EF4-FFF2-40B4-BE49-F238E27FC236}">
                <a16:creationId xmlns:a16="http://schemas.microsoft.com/office/drawing/2014/main" id="{A65A78C5-2184-6121-994D-805CF56980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FEC4B6B-D9D4-4CB0-A968-5BECF9AC91E0}" type="slidenum">
              <a:rPr lang="es-MX" smtClean="0"/>
              <a:t>‹Nº›</a:t>
            </a:fld>
            <a:endParaRPr lang="es-MX"/>
          </a:p>
        </p:txBody>
      </p:sp>
    </p:spTree>
    <p:extLst>
      <p:ext uri="{BB962C8B-B14F-4D97-AF65-F5344CB8AC3E}">
        <p14:creationId xmlns:p14="http://schemas.microsoft.com/office/powerpoint/2010/main" val="42770586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F4D5922-434B-4829-B93E-02DC38A295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5FBA24-5C01-4635-A984-1DB6E340B0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D89A5114-55F8-4976-BBE9-EB03D13143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B68E7F15-1BC6-438A-8D72-8DC7AED51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61641807-6842-4066-AF10-93EC82C9F3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982CAD2-2793-4D56-BE4D-E6CEF77D7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2ADA1AD-25F7-4EE1-9E91-CB4534B5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07625553-33A6-42A6-BA58-B6F60A4E53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5B990D2-1682-41A9-850F-4DC602C318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5819102A-0400-4C1F-8614-973F5262EF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EA8FBDFC-CF2A-4A9A-88B1-15D45D68BC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4EC299EF-4D18-40D1-AAB9-5082B26ABF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649880C-55B6-4C46-A7F6-6A2856231B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C809907-F418-42B7-B7DA-7578B44AAB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71152CA-C7C6-498B-AC68-B4620D242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CF1485CA-41D2-421F-B28D-15EF845D5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04ED96A1-E6CA-493F-8610-6B8B7A28E3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3" name="Straight Connector 32">
              <a:extLst>
                <a:ext uri="{FF2B5EF4-FFF2-40B4-BE49-F238E27FC236}">
                  <a16:creationId xmlns:a16="http://schemas.microsoft.com/office/drawing/2014/main" id="{3C9231B8-0812-4FDE-9AC6-94984E20AC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BF59FE3-7AD8-46E8-9440-D268639942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EEEDF00-F676-4147-BAF0-64840E2857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4D3F73A-55E6-4A58-872D-BE9E9C7C30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Imagen 4">
            <a:extLst>
              <a:ext uri="{FF2B5EF4-FFF2-40B4-BE49-F238E27FC236}">
                <a16:creationId xmlns:a16="http://schemas.microsoft.com/office/drawing/2014/main" id="{B4C2FC15-FB63-CA15-5A25-A6487EB6475A}"/>
              </a:ext>
            </a:extLst>
          </p:cNvPr>
          <p:cNvPicPr>
            <a:picLocks noChangeAspect="1"/>
          </p:cNvPicPr>
          <p:nvPr/>
        </p:nvPicPr>
        <p:blipFill rotWithShape="1">
          <a:blip r:embed="rId2">
            <a:extLst>
              <a:ext uri="{28A0092B-C50C-407E-A947-70E740481C1C}">
                <a14:useLocalDpi xmlns:a14="http://schemas.microsoft.com/office/drawing/2010/main" val="0"/>
              </a:ext>
            </a:extLst>
          </a:blip>
          <a:srcRect r="-2" b="2367"/>
          <a:stretch/>
        </p:blipFill>
        <p:spPr>
          <a:xfrm>
            <a:off x="6997974" y="706170"/>
            <a:ext cx="4492357" cy="5431517"/>
          </a:xfrm>
          <a:prstGeom prst="rect">
            <a:avLst/>
          </a:prstGeom>
        </p:spPr>
      </p:pic>
      <p:grpSp>
        <p:nvGrpSpPr>
          <p:cNvPr id="38" name="Group 37">
            <a:extLst>
              <a:ext uri="{FF2B5EF4-FFF2-40B4-BE49-F238E27FC236}">
                <a16:creationId xmlns:a16="http://schemas.microsoft.com/office/drawing/2014/main" id="{8D2BC472-0671-410F-BA77-E46AA62106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6867670" y="850149"/>
            <a:ext cx="304800" cy="429768"/>
            <a:chOff x="215328" y="-46937"/>
            <a:chExt cx="304800" cy="2773841"/>
          </a:xfrm>
        </p:grpSpPr>
        <p:cxnSp>
          <p:nvCxnSpPr>
            <p:cNvPr id="39" name="Straight Connector 38">
              <a:extLst>
                <a:ext uri="{FF2B5EF4-FFF2-40B4-BE49-F238E27FC236}">
                  <a16:creationId xmlns:a16="http://schemas.microsoft.com/office/drawing/2014/main" id="{DC68B2A3-267E-4DE4-8DD5-C0378482D2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6474CC6-D7FB-4A38-8991-680F048CFF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5825D0E-A1E4-4466-81B2-33325B3B3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1BD1E16-C3EF-4A05-9C71-590A55BFC5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ítulo 1">
            <a:extLst>
              <a:ext uri="{FF2B5EF4-FFF2-40B4-BE49-F238E27FC236}">
                <a16:creationId xmlns:a16="http://schemas.microsoft.com/office/drawing/2014/main" id="{B3BE1E0E-31E1-C8B8-79CE-FD13B71982B5}"/>
              </a:ext>
            </a:extLst>
          </p:cNvPr>
          <p:cNvSpPr>
            <a:spLocks noGrp="1"/>
          </p:cNvSpPr>
          <p:nvPr>
            <p:ph type="ctrTitle"/>
          </p:nvPr>
        </p:nvSpPr>
        <p:spPr>
          <a:xfrm>
            <a:off x="630936" y="609600"/>
            <a:ext cx="6171202" cy="2819399"/>
          </a:xfrm>
          <a:noFill/>
        </p:spPr>
        <p:txBody>
          <a:bodyPr anchor="b">
            <a:normAutofit/>
          </a:bodyPr>
          <a:lstStyle/>
          <a:p>
            <a:pPr algn="l"/>
            <a:r>
              <a:rPr lang="es-MX" sz="4800">
                <a:solidFill>
                  <a:schemeClr val="bg1"/>
                </a:solidFill>
              </a:rPr>
              <a:t>CleverTrip</a:t>
            </a:r>
          </a:p>
        </p:txBody>
      </p:sp>
      <p:sp>
        <p:nvSpPr>
          <p:cNvPr id="3" name="Subtítulo 2">
            <a:extLst>
              <a:ext uri="{FF2B5EF4-FFF2-40B4-BE49-F238E27FC236}">
                <a16:creationId xmlns:a16="http://schemas.microsoft.com/office/drawing/2014/main" id="{6829855A-EB4C-4CEB-482B-B233640C5A9A}"/>
              </a:ext>
            </a:extLst>
          </p:cNvPr>
          <p:cNvSpPr>
            <a:spLocks noGrp="1"/>
          </p:cNvSpPr>
          <p:nvPr>
            <p:ph type="subTitle" idx="1"/>
          </p:nvPr>
        </p:nvSpPr>
        <p:spPr>
          <a:xfrm>
            <a:off x="630936" y="3570927"/>
            <a:ext cx="6171202" cy="2580903"/>
          </a:xfrm>
          <a:noFill/>
        </p:spPr>
        <p:txBody>
          <a:bodyPr anchor="t">
            <a:normAutofit/>
          </a:bodyPr>
          <a:lstStyle/>
          <a:p>
            <a:pPr algn="l"/>
            <a:r>
              <a:rPr lang="es-MX">
                <a:solidFill>
                  <a:schemeClr val="bg1"/>
                </a:solidFill>
              </a:rPr>
              <a:t>Gustavo Hernández Cano 220791071</a:t>
            </a:r>
          </a:p>
          <a:p>
            <a:pPr algn="l"/>
            <a:r>
              <a:rPr lang="es-MX">
                <a:solidFill>
                  <a:schemeClr val="bg1"/>
                </a:solidFill>
              </a:rPr>
              <a:t>Inti Martínez Flores 220790938</a:t>
            </a:r>
          </a:p>
        </p:txBody>
      </p:sp>
    </p:spTree>
    <p:extLst>
      <p:ext uri="{BB962C8B-B14F-4D97-AF65-F5344CB8AC3E}">
        <p14:creationId xmlns:p14="http://schemas.microsoft.com/office/powerpoint/2010/main" val="1861289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0B5DD8AC-36A2-EF8B-B872-7EAACE018ACE}"/>
              </a:ext>
            </a:extLst>
          </p:cNvPr>
          <p:cNvPicPr>
            <a:picLocks noChangeAspect="1"/>
          </p:cNvPicPr>
          <p:nvPr/>
        </p:nvPicPr>
        <p:blipFill>
          <a:blip r:embed="rId2"/>
          <a:stretch>
            <a:fillRect/>
          </a:stretch>
        </p:blipFill>
        <p:spPr>
          <a:xfrm>
            <a:off x="5213350" y="492125"/>
            <a:ext cx="6432550" cy="3041650"/>
          </a:xfrm>
          <a:prstGeom prst="rect">
            <a:avLst/>
          </a:prstGeom>
        </p:spPr>
      </p:pic>
      <p:pic>
        <p:nvPicPr>
          <p:cNvPr id="6" name="Imagen 5">
            <a:extLst>
              <a:ext uri="{FF2B5EF4-FFF2-40B4-BE49-F238E27FC236}">
                <a16:creationId xmlns:a16="http://schemas.microsoft.com/office/drawing/2014/main" id="{909720F1-C63C-75AA-0224-48ACFEA551E7}"/>
              </a:ext>
            </a:extLst>
          </p:cNvPr>
          <p:cNvPicPr>
            <a:picLocks noChangeAspect="1"/>
          </p:cNvPicPr>
          <p:nvPr/>
        </p:nvPicPr>
        <p:blipFill>
          <a:blip r:embed="rId3"/>
          <a:stretch>
            <a:fillRect/>
          </a:stretch>
        </p:blipFill>
        <p:spPr>
          <a:xfrm>
            <a:off x="5213350" y="3605213"/>
            <a:ext cx="6432550" cy="2767013"/>
          </a:xfrm>
          <a:prstGeom prst="rect">
            <a:avLst/>
          </a:prstGeom>
        </p:spPr>
      </p:pic>
      <p:sp>
        <p:nvSpPr>
          <p:cNvPr id="2" name="Título 1">
            <a:extLst>
              <a:ext uri="{FF2B5EF4-FFF2-40B4-BE49-F238E27FC236}">
                <a16:creationId xmlns:a16="http://schemas.microsoft.com/office/drawing/2014/main" id="{773A8D8A-0CA8-9148-0976-761E731E2972}"/>
              </a:ext>
            </a:extLst>
          </p:cNvPr>
          <p:cNvSpPr>
            <a:spLocks noGrp="1"/>
          </p:cNvSpPr>
          <p:nvPr>
            <p:ph type="title"/>
          </p:nvPr>
        </p:nvSpPr>
        <p:spPr>
          <a:xfrm>
            <a:off x="742950" y="742951"/>
            <a:ext cx="3476625" cy="4962524"/>
          </a:xfrm>
        </p:spPr>
        <p:txBody>
          <a:bodyPr>
            <a:normAutofit/>
          </a:bodyPr>
          <a:lstStyle/>
          <a:p>
            <a:pPr algn="ctr"/>
            <a:r>
              <a:rPr lang="es-MX" sz="4800">
                <a:solidFill>
                  <a:srgbClr val="FFFFFF"/>
                </a:solidFill>
              </a:rPr>
              <a:t>Landing page</a:t>
            </a:r>
          </a:p>
        </p:txBody>
      </p:sp>
    </p:spTree>
    <p:extLst>
      <p:ext uri="{BB962C8B-B14F-4D97-AF65-F5344CB8AC3E}">
        <p14:creationId xmlns:p14="http://schemas.microsoft.com/office/powerpoint/2010/main" val="33401416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3F61AB1-64F6-250A-D6CC-F89A052D89C0}"/>
              </a:ext>
            </a:extLst>
          </p:cNvPr>
          <p:cNvSpPr>
            <a:spLocks noGrp="1"/>
          </p:cNvSpPr>
          <p:nvPr>
            <p:ph type="title"/>
          </p:nvPr>
        </p:nvSpPr>
        <p:spPr>
          <a:xfrm>
            <a:off x="556532" y="643467"/>
            <a:ext cx="11210925" cy="744836"/>
          </a:xfrm>
        </p:spPr>
        <p:txBody>
          <a:bodyPr>
            <a:normAutofit/>
          </a:bodyPr>
          <a:lstStyle/>
          <a:p>
            <a:pPr algn="ctr"/>
            <a:r>
              <a:rPr lang="es-MX" sz="3200">
                <a:solidFill>
                  <a:schemeClr val="bg1"/>
                </a:solidFill>
              </a:rPr>
              <a:t>Inicio sesion</a:t>
            </a:r>
          </a:p>
        </p:txBody>
      </p:sp>
      <p:pic>
        <p:nvPicPr>
          <p:cNvPr id="4" name="Imagen 3">
            <a:extLst>
              <a:ext uri="{FF2B5EF4-FFF2-40B4-BE49-F238E27FC236}">
                <a16:creationId xmlns:a16="http://schemas.microsoft.com/office/drawing/2014/main" id="{635D46BE-BF6D-829E-8C51-4811976C9598}"/>
              </a:ext>
            </a:extLst>
          </p:cNvPr>
          <p:cNvPicPr>
            <a:picLocks noChangeAspect="1"/>
          </p:cNvPicPr>
          <p:nvPr/>
        </p:nvPicPr>
        <p:blipFill>
          <a:blip r:embed="rId2"/>
          <a:stretch>
            <a:fillRect/>
          </a:stretch>
        </p:blipFill>
        <p:spPr>
          <a:xfrm>
            <a:off x="1470528" y="1675227"/>
            <a:ext cx="9250943" cy="4394199"/>
          </a:xfrm>
          <a:prstGeom prst="rect">
            <a:avLst/>
          </a:prstGeom>
        </p:spPr>
      </p:pic>
    </p:spTree>
    <p:extLst>
      <p:ext uri="{BB962C8B-B14F-4D97-AF65-F5344CB8AC3E}">
        <p14:creationId xmlns:p14="http://schemas.microsoft.com/office/powerpoint/2010/main" val="3023183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6DA7E08-BB4C-B8D5-3A9B-5590FC89459E}"/>
              </a:ext>
            </a:extLst>
          </p:cNvPr>
          <p:cNvSpPr>
            <a:spLocks noGrp="1"/>
          </p:cNvSpPr>
          <p:nvPr>
            <p:ph type="title"/>
          </p:nvPr>
        </p:nvSpPr>
        <p:spPr>
          <a:xfrm>
            <a:off x="556532" y="643467"/>
            <a:ext cx="11210925" cy="744836"/>
          </a:xfrm>
        </p:spPr>
        <p:txBody>
          <a:bodyPr>
            <a:normAutofit/>
          </a:bodyPr>
          <a:lstStyle/>
          <a:p>
            <a:pPr algn="ctr"/>
            <a:r>
              <a:rPr lang="es-MX" sz="3200">
                <a:solidFill>
                  <a:schemeClr val="bg1"/>
                </a:solidFill>
              </a:rPr>
              <a:t>Registro</a:t>
            </a:r>
          </a:p>
        </p:txBody>
      </p:sp>
      <p:pic>
        <p:nvPicPr>
          <p:cNvPr id="4" name="Imagen 3">
            <a:extLst>
              <a:ext uri="{FF2B5EF4-FFF2-40B4-BE49-F238E27FC236}">
                <a16:creationId xmlns:a16="http://schemas.microsoft.com/office/drawing/2014/main" id="{2603701F-CBD7-BA39-B697-205B5A28880D}"/>
              </a:ext>
            </a:extLst>
          </p:cNvPr>
          <p:cNvPicPr>
            <a:picLocks noChangeAspect="1"/>
          </p:cNvPicPr>
          <p:nvPr/>
        </p:nvPicPr>
        <p:blipFill>
          <a:blip r:embed="rId2"/>
          <a:stretch>
            <a:fillRect/>
          </a:stretch>
        </p:blipFill>
        <p:spPr>
          <a:xfrm>
            <a:off x="1470528" y="1675227"/>
            <a:ext cx="9250943" cy="4394199"/>
          </a:xfrm>
          <a:prstGeom prst="rect">
            <a:avLst/>
          </a:prstGeom>
        </p:spPr>
      </p:pic>
    </p:spTree>
    <p:extLst>
      <p:ext uri="{BB962C8B-B14F-4D97-AF65-F5344CB8AC3E}">
        <p14:creationId xmlns:p14="http://schemas.microsoft.com/office/powerpoint/2010/main" val="3288019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8F3B888-3CC6-FD8B-4CB7-B774C42752AE}"/>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Principal y recomendaciones</a:t>
            </a:r>
          </a:p>
        </p:txBody>
      </p:sp>
      <p:pic>
        <p:nvPicPr>
          <p:cNvPr id="4" name="Imagen 3">
            <a:extLst>
              <a:ext uri="{FF2B5EF4-FFF2-40B4-BE49-F238E27FC236}">
                <a16:creationId xmlns:a16="http://schemas.microsoft.com/office/drawing/2014/main" id="{F94925BF-9E27-3B5D-6D07-714BF5B0AE58}"/>
              </a:ext>
            </a:extLst>
          </p:cNvPr>
          <p:cNvPicPr>
            <a:picLocks noChangeAspect="1"/>
          </p:cNvPicPr>
          <p:nvPr/>
        </p:nvPicPr>
        <p:blipFill>
          <a:blip r:embed="rId2"/>
          <a:stretch>
            <a:fillRect/>
          </a:stretch>
        </p:blipFill>
        <p:spPr>
          <a:xfrm>
            <a:off x="1434052" y="1966293"/>
            <a:ext cx="9323895" cy="4452160"/>
          </a:xfrm>
          <a:prstGeom prst="rect">
            <a:avLst/>
          </a:prstGeom>
        </p:spPr>
      </p:pic>
    </p:spTree>
    <p:extLst>
      <p:ext uri="{BB962C8B-B14F-4D97-AF65-F5344CB8AC3E}">
        <p14:creationId xmlns:p14="http://schemas.microsoft.com/office/powerpoint/2010/main" val="3939766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E05D4C3-8B64-7DEB-5B97-08BBB7A29C96}"/>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kern="1200">
                <a:solidFill>
                  <a:schemeClr val="tx1"/>
                </a:solidFill>
                <a:latin typeface="+mj-lt"/>
                <a:ea typeface="+mj-ea"/>
                <a:cs typeface="+mj-cs"/>
              </a:rPr>
              <a:t>Resultados de búsqueda y filtrado</a:t>
            </a:r>
          </a:p>
        </p:txBody>
      </p:sp>
      <p:sp>
        <p:nvSpPr>
          <p:cNvPr id="11" name="Rectangle 1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0D4847EB-074E-DA65-610C-D4EC38B09553}"/>
              </a:ext>
            </a:extLst>
          </p:cNvPr>
          <p:cNvPicPr>
            <a:picLocks noChangeAspect="1"/>
          </p:cNvPicPr>
          <p:nvPr/>
        </p:nvPicPr>
        <p:blipFill>
          <a:blip r:embed="rId2"/>
          <a:stretch>
            <a:fillRect/>
          </a:stretch>
        </p:blipFill>
        <p:spPr>
          <a:xfrm>
            <a:off x="545238" y="1638485"/>
            <a:ext cx="7608304" cy="3651985"/>
          </a:xfrm>
          <a:prstGeom prst="rect">
            <a:avLst/>
          </a:prstGeom>
        </p:spPr>
      </p:pic>
      <p:sp>
        <p:nvSpPr>
          <p:cNvPr id="15" name="Rectangle 14">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6919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C7D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00AC98C-CE55-0EC6-0E55-F81B51BA5FE3}"/>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s-MX" sz="2600">
                <a:solidFill>
                  <a:srgbClr val="FFFFFF"/>
                </a:solidFill>
              </a:rPr>
              <a:t>Dashboard del usuario</a:t>
            </a:r>
          </a:p>
        </p:txBody>
      </p:sp>
      <p:pic>
        <p:nvPicPr>
          <p:cNvPr id="4" name="Imagen 3">
            <a:extLst>
              <a:ext uri="{FF2B5EF4-FFF2-40B4-BE49-F238E27FC236}">
                <a16:creationId xmlns:a16="http://schemas.microsoft.com/office/drawing/2014/main" id="{D6B7851F-F7B4-E378-D0CF-D4B6AAAC48EF}"/>
              </a:ext>
            </a:extLst>
          </p:cNvPr>
          <p:cNvPicPr>
            <a:picLocks noChangeAspect="1"/>
          </p:cNvPicPr>
          <p:nvPr/>
        </p:nvPicPr>
        <p:blipFill>
          <a:blip r:embed="rId2"/>
          <a:stretch>
            <a:fillRect/>
          </a:stretch>
        </p:blipFill>
        <p:spPr>
          <a:xfrm>
            <a:off x="4038600" y="1711123"/>
            <a:ext cx="7188199" cy="3432364"/>
          </a:xfrm>
          <a:prstGeom prst="rect">
            <a:avLst/>
          </a:prstGeom>
        </p:spPr>
      </p:pic>
    </p:spTree>
    <p:extLst>
      <p:ext uri="{BB962C8B-B14F-4D97-AF65-F5344CB8AC3E}">
        <p14:creationId xmlns:p14="http://schemas.microsoft.com/office/powerpoint/2010/main" val="2230962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0">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C933380C-4F47-2141-C1C5-0788D897938D}"/>
              </a:ext>
            </a:extLst>
          </p:cNvPr>
          <p:cNvSpPr>
            <a:spLocks noGrp="1"/>
          </p:cNvSpPr>
          <p:nvPr>
            <p:ph type="title"/>
          </p:nvPr>
        </p:nvSpPr>
        <p:spPr>
          <a:xfrm>
            <a:off x="677119" y="810623"/>
            <a:ext cx="4894428" cy="3570162"/>
          </a:xfrm>
        </p:spPr>
        <p:txBody>
          <a:bodyPr vert="horz" lIns="91440" tIns="45720" rIns="91440" bIns="45720" rtlCol="0" anchor="b">
            <a:normAutofit/>
          </a:bodyPr>
          <a:lstStyle/>
          <a:p>
            <a:r>
              <a:rPr lang="en-US" sz="5400">
                <a:solidFill>
                  <a:schemeClr val="bg1"/>
                </a:solidFill>
              </a:rPr>
              <a:t>Planes de viaje</a:t>
            </a:r>
          </a:p>
        </p:txBody>
      </p:sp>
      <p:sp>
        <p:nvSpPr>
          <p:cNvPr id="23" name="Rectangle 12">
            <a:extLst>
              <a:ext uri="{FF2B5EF4-FFF2-40B4-BE49-F238E27FC236}">
                <a16:creationId xmlns:a16="http://schemas.microsoft.com/office/drawing/2014/main" id="{8258443E-B333-44F4-8D49-1EAB1C1A4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0256" y="596822"/>
            <a:ext cx="4833901" cy="5653877"/>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3427" y="115962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1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18">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4" name="Imagen 3">
            <a:extLst>
              <a:ext uri="{FF2B5EF4-FFF2-40B4-BE49-F238E27FC236}">
                <a16:creationId xmlns:a16="http://schemas.microsoft.com/office/drawing/2014/main" id="{4E69CFCE-6A80-DDC8-EF0C-68C9C229708A}"/>
              </a:ext>
            </a:extLst>
          </p:cNvPr>
          <p:cNvPicPr>
            <a:picLocks noChangeAspect="1"/>
          </p:cNvPicPr>
          <p:nvPr/>
        </p:nvPicPr>
        <p:blipFill>
          <a:blip r:embed="rId2"/>
          <a:stretch>
            <a:fillRect/>
          </a:stretch>
        </p:blipFill>
        <p:spPr>
          <a:xfrm>
            <a:off x="6817629" y="1285209"/>
            <a:ext cx="3899155" cy="1861846"/>
          </a:xfrm>
          <a:prstGeom prst="rect">
            <a:avLst/>
          </a:prstGeom>
          <a:ln w="28575">
            <a:noFill/>
          </a:ln>
        </p:spPr>
      </p:pic>
      <p:sp>
        <p:nvSpPr>
          <p:cNvPr id="22" name="Graphic 212">
            <a:extLst>
              <a:ext uri="{FF2B5EF4-FFF2-40B4-BE49-F238E27FC236}">
                <a16:creationId xmlns:a16="http://schemas.microsoft.com/office/drawing/2014/main" id="{A0569933-2A1F-487D-A657-990AFACA2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309" y="810623"/>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Graphic 212">
            <a:extLst>
              <a:ext uri="{FF2B5EF4-FFF2-40B4-BE49-F238E27FC236}">
                <a16:creationId xmlns:a16="http://schemas.microsoft.com/office/drawing/2014/main" id="{41A44955-0622-4C9F-BFD2-55277314EB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309" y="810623"/>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6" name="Oval 25">
            <a:extLst>
              <a:ext uri="{FF2B5EF4-FFF2-40B4-BE49-F238E27FC236}">
                <a16:creationId xmlns:a16="http://schemas.microsoft.com/office/drawing/2014/main" id="{D6BF5730-CE16-498B-B11C-000E7F587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475" y="5416520"/>
            <a:ext cx="419129" cy="419129"/>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93284B67-6F50-4C2E-904F-005438145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5475" y="5416520"/>
            <a:ext cx="419129" cy="419129"/>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6" name="Imagen 5">
            <a:extLst>
              <a:ext uri="{FF2B5EF4-FFF2-40B4-BE49-F238E27FC236}">
                <a16:creationId xmlns:a16="http://schemas.microsoft.com/office/drawing/2014/main" id="{19299965-FFAC-A4D0-8F80-F7F505241D94}"/>
              </a:ext>
            </a:extLst>
          </p:cNvPr>
          <p:cNvPicPr>
            <a:picLocks noChangeAspect="1"/>
          </p:cNvPicPr>
          <p:nvPr/>
        </p:nvPicPr>
        <p:blipFill>
          <a:blip r:embed="rId3"/>
          <a:stretch>
            <a:fillRect/>
          </a:stretch>
        </p:blipFill>
        <p:spPr>
          <a:xfrm>
            <a:off x="6817629" y="3803985"/>
            <a:ext cx="3899155" cy="1774115"/>
          </a:xfrm>
          <a:prstGeom prst="rect">
            <a:avLst/>
          </a:prstGeom>
        </p:spPr>
      </p:pic>
    </p:spTree>
    <p:extLst>
      <p:ext uri="{BB962C8B-B14F-4D97-AF65-F5344CB8AC3E}">
        <p14:creationId xmlns:p14="http://schemas.microsoft.com/office/powerpoint/2010/main" val="3792445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incheta en un mapa">
            <a:extLst>
              <a:ext uri="{FF2B5EF4-FFF2-40B4-BE49-F238E27FC236}">
                <a16:creationId xmlns:a16="http://schemas.microsoft.com/office/drawing/2014/main" id="{0F736E3F-6EC5-1207-3155-9556BD650E5A}"/>
              </a:ext>
            </a:extLst>
          </p:cNvPr>
          <p:cNvPicPr>
            <a:picLocks noChangeAspect="1"/>
          </p:cNvPicPr>
          <p:nvPr/>
        </p:nvPicPr>
        <p:blipFill rotWithShape="1">
          <a:blip r:embed="rId2"/>
          <a:srcRect l="24609" r="22732"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F9899C9-FBBF-20B8-B230-9C898CFDB88A}"/>
              </a:ext>
            </a:extLst>
          </p:cNvPr>
          <p:cNvSpPr>
            <a:spLocks noGrp="1"/>
          </p:cNvSpPr>
          <p:nvPr>
            <p:ph type="title"/>
          </p:nvPr>
        </p:nvSpPr>
        <p:spPr>
          <a:xfrm>
            <a:off x="6115317" y="405685"/>
            <a:ext cx="5464968" cy="1559301"/>
          </a:xfrm>
        </p:spPr>
        <p:txBody>
          <a:bodyPr>
            <a:normAutofit/>
          </a:bodyPr>
          <a:lstStyle/>
          <a:p>
            <a:r>
              <a:rPr lang="es-MX" sz="4000"/>
              <a:t>Planteamiento del problema</a:t>
            </a:r>
          </a:p>
        </p:txBody>
      </p:sp>
      <p:sp>
        <p:nvSpPr>
          <p:cNvPr id="3" name="Marcador de contenido 2">
            <a:extLst>
              <a:ext uri="{FF2B5EF4-FFF2-40B4-BE49-F238E27FC236}">
                <a16:creationId xmlns:a16="http://schemas.microsoft.com/office/drawing/2014/main" id="{E52BEB4C-FAA9-249B-2329-147B97490AD1}"/>
              </a:ext>
            </a:extLst>
          </p:cNvPr>
          <p:cNvSpPr>
            <a:spLocks noGrp="1"/>
          </p:cNvSpPr>
          <p:nvPr>
            <p:ph idx="1"/>
          </p:nvPr>
        </p:nvSpPr>
        <p:spPr>
          <a:xfrm>
            <a:off x="6115317" y="2743200"/>
            <a:ext cx="5247340" cy="3496878"/>
          </a:xfrm>
        </p:spPr>
        <p:txBody>
          <a:bodyPr anchor="ctr">
            <a:normAutofit/>
          </a:bodyPr>
          <a:lstStyle/>
          <a:p>
            <a:pPr algn="just"/>
            <a:r>
              <a:rPr lang="es-MX" sz="2000" dirty="0"/>
              <a:t>Un gran número de personas al momento de realizar un viaje buscan realizar actividades recreativas, visitar exhibiciones y sitios de interés, comer en buenos restaurantes, o simplemente pasar un rato de entretenimiento, incluso al encontrarse en puntos diferentes de su propia ciudad, sin embargo no conocen sus alrededores, que tipos de lugares les gustaría o simplemente requieren crear un plan para los días que estarán de viaje.</a:t>
            </a:r>
          </a:p>
        </p:txBody>
      </p:sp>
    </p:spTree>
    <p:extLst>
      <p:ext uri="{BB962C8B-B14F-4D97-AF65-F5344CB8AC3E}">
        <p14:creationId xmlns:p14="http://schemas.microsoft.com/office/powerpoint/2010/main" val="116589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537D281-6736-0CB2-1A14-20E44E4549DE}"/>
              </a:ext>
            </a:extLst>
          </p:cNvPr>
          <p:cNvSpPr>
            <a:spLocks noGrp="1"/>
          </p:cNvSpPr>
          <p:nvPr>
            <p:ph type="title"/>
          </p:nvPr>
        </p:nvSpPr>
        <p:spPr>
          <a:xfrm>
            <a:off x="6094105" y="802955"/>
            <a:ext cx="4977976" cy="1454051"/>
          </a:xfrm>
        </p:spPr>
        <p:txBody>
          <a:bodyPr>
            <a:normAutofit/>
          </a:bodyPr>
          <a:lstStyle/>
          <a:p>
            <a:r>
              <a:rPr lang="es-MX" sz="3600">
                <a:solidFill>
                  <a:schemeClr val="tx2"/>
                </a:solidFill>
              </a:rPr>
              <a:t>Propuesta</a:t>
            </a:r>
          </a:p>
        </p:txBody>
      </p:sp>
      <p:pic>
        <p:nvPicPr>
          <p:cNvPr id="7" name="Graphic 6" descr="Robot">
            <a:extLst>
              <a:ext uri="{FF2B5EF4-FFF2-40B4-BE49-F238E27FC236}">
                <a16:creationId xmlns:a16="http://schemas.microsoft.com/office/drawing/2014/main" id="{DDB1DFAC-8C3B-AC76-6282-9B423B659BA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Marcador de contenido 2">
            <a:extLst>
              <a:ext uri="{FF2B5EF4-FFF2-40B4-BE49-F238E27FC236}">
                <a16:creationId xmlns:a16="http://schemas.microsoft.com/office/drawing/2014/main" id="{D57BD719-24AE-4323-C358-2376FD631BF1}"/>
              </a:ext>
            </a:extLst>
          </p:cNvPr>
          <p:cNvSpPr>
            <a:spLocks noGrp="1"/>
          </p:cNvSpPr>
          <p:nvPr>
            <p:ph idx="1"/>
          </p:nvPr>
        </p:nvSpPr>
        <p:spPr>
          <a:xfrm>
            <a:off x="6090574" y="2421682"/>
            <a:ext cx="4977578" cy="3639289"/>
          </a:xfrm>
        </p:spPr>
        <p:txBody>
          <a:bodyPr anchor="ctr">
            <a:normAutofit/>
          </a:bodyPr>
          <a:lstStyle/>
          <a:p>
            <a:pPr algn="just"/>
            <a:r>
              <a:rPr lang="es-MX" sz="1800" dirty="0">
                <a:solidFill>
                  <a:schemeClr val="tx2"/>
                </a:solidFill>
              </a:rPr>
              <a:t>Se propone el desarrollo de un sistema de búsqueda de información turística inteligente, utilizando técnicas de recomendación con inteligencia artificial y filtrado por categorías, que sirva como guía turístico a los usuarios brindando sugerencias de los mejores sitios (restaurantes, hoteles, lugares de interés, etc.) basados en los gustos y preferencias del usuario en función de su ubicación actual, además de un sistema de creación de planes de viaje con el que el usuario puede organizar mejor sus actividades, consultar su historial y listas de favoritos/interés de posibles ubicaciones.</a:t>
            </a:r>
          </a:p>
          <a:p>
            <a:endParaRPr lang="es-MX" sz="1800" dirty="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17855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F9F3850-BDE7-9976-502A-510AEF698B0F}"/>
              </a:ext>
            </a:extLst>
          </p:cNvPr>
          <p:cNvSpPr>
            <a:spLocks noGrp="1"/>
          </p:cNvSpPr>
          <p:nvPr>
            <p:ph type="title"/>
          </p:nvPr>
        </p:nvSpPr>
        <p:spPr>
          <a:xfrm>
            <a:off x="640080" y="325369"/>
            <a:ext cx="4368602" cy="1956841"/>
          </a:xfrm>
        </p:spPr>
        <p:txBody>
          <a:bodyPr anchor="b">
            <a:normAutofit fontScale="90000"/>
          </a:bodyPr>
          <a:lstStyle/>
          <a:p>
            <a:r>
              <a:rPr lang="es-MX" sz="4600" dirty="0"/>
              <a:t>Tecnologías utilizadas (</a:t>
            </a:r>
            <a:r>
              <a:rPr lang="es-MX" sz="4600" dirty="0" err="1"/>
              <a:t>Frontend</a:t>
            </a:r>
            <a:r>
              <a:rPr lang="es-MX" sz="4600" dirty="0"/>
              <a:t>)</a:t>
            </a:r>
          </a:p>
        </p:txBody>
      </p:sp>
      <p:sp>
        <p:nvSpPr>
          <p:cNvPr id="205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4837304E-E275-C783-1442-BCAC68AFF67C}"/>
              </a:ext>
            </a:extLst>
          </p:cNvPr>
          <p:cNvSpPr>
            <a:spLocks noGrp="1"/>
          </p:cNvSpPr>
          <p:nvPr>
            <p:ph idx="1"/>
          </p:nvPr>
        </p:nvSpPr>
        <p:spPr>
          <a:xfrm>
            <a:off x="640080" y="2872899"/>
            <a:ext cx="4243589" cy="3320668"/>
          </a:xfrm>
        </p:spPr>
        <p:txBody>
          <a:bodyPr>
            <a:normAutofit/>
          </a:bodyPr>
          <a:lstStyle/>
          <a:p>
            <a:pPr algn="just"/>
            <a:r>
              <a:rPr lang="es-MX" sz="2000" dirty="0"/>
              <a:t>Este sistema esta planteado como una aplicación web, la cual es programada con la ayuda del </a:t>
            </a:r>
            <a:r>
              <a:rPr lang="es-MX" sz="2000" dirty="0" err="1"/>
              <a:t>framework</a:t>
            </a:r>
            <a:r>
              <a:rPr lang="es-MX" sz="2000" dirty="0"/>
              <a:t> de </a:t>
            </a:r>
            <a:r>
              <a:rPr lang="es-MX" sz="2000" dirty="0" err="1"/>
              <a:t>AngularJS</a:t>
            </a:r>
            <a:r>
              <a:rPr lang="es-MX" sz="2000" dirty="0"/>
              <a:t>, utilizando los lenguajes de HTML, CSS y </a:t>
            </a:r>
            <a:r>
              <a:rPr lang="es-MX" sz="2000" dirty="0" err="1"/>
              <a:t>Typescript</a:t>
            </a:r>
            <a:r>
              <a:rPr lang="es-MX" sz="2000" dirty="0"/>
              <a:t>, además del uso de </a:t>
            </a:r>
            <a:r>
              <a:rPr lang="es-MX" sz="2000" dirty="0" err="1"/>
              <a:t>Javascript</a:t>
            </a:r>
            <a:r>
              <a:rPr lang="es-MX" sz="2000" dirty="0"/>
              <a:t> en ciertos servicios que utiliza la app para la realización de operaciones a lo largo del sistema.</a:t>
            </a:r>
          </a:p>
        </p:txBody>
      </p:sp>
      <p:pic>
        <p:nvPicPr>
          <p:cNvPr id="2050" name="Picture 2">
            <a:extLst>
              <a:ext uri="{FF2B5EF4-FFF2-40B4-BE49-F238E27FC236}">
                <a16:creationId xmlns:a16="http://schemas.microsoft.com/office/drawing/2014/main" id="{030E93C4-E6E8-7EA4-E6BE-8B36FA539D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98" r="22213"/>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4544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08BC803E-13F3-4DAB-B17C-BEB0076164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ectangle 3082">
            <a:extLst>
              <a:ext uri="{FF2B5EF4-FFF2-40B4-BE49-F238E27FC236}">
                <a16:creationId xmlns:a16="http://schemas.microsoft.com/office/drawing/2014/main" id="{B8DDE571-E57F-4AB5-83C7-30EB5DDCC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91996"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711104F-F465-B8C8-C38C-18F5E25DCBB3}"/>
              </a:ext>
            </a:extLst>
          </p:cNvPr>
          <p:cNvSpPr>
            <a:spLocks noGrp="1"/>
          </p:cNvSpPr>
          <p:nvPr>
            <p:ph type="title"/>
          </p:nvPr>
        </p:nvSpPr>
        <p:spPr>
          <a:xfrm>
            <a:off x="1137035" y="603622"/>
            <a:ext cx="4282380" cy="1322944"/>
          </a:xfrm>
        </p:spPr>
        <p:txBody>
          <a:bodyPr>
            <a:normAutofit/>
          </a:bodyPr>
          <a:lstStyle/>
          <a:p>
            <a:r>
              <a:rPr lang="es-MX">
                <a:solidFill>
                  <a:schemeClr val="tx1">
                    <a:lumMod val="85000"/>
                    <a:lumOff val="15000"/>
                  </a:schemeClr>
                </a:solidFill>
              </a:rPr>
              <a:t>Tecnologías a utilizar (Backend)</a:t>
            </a:r>
          </a:p>
        </p:txBody>
      </p:sp>
      <p:sp>
        <p:nvSpPr>
          <p:cNvPr id="3" name="Marcador de contenido 2">
            <a:extLst>
              <a:ext uri="{FF2B5EF4-FFF2-40B4-BE49-F238E27FC236}">
                <a16:creationId xmlns:a16="http://schemas.microsoft.com/office/drawing/2014/main" id="{581751FC-CD1F-F0F4-72E0-36FDF32CD503}"/>
              </a:ext>
            </a:extLst>
          </p:cNvPr>
          <p:cNvSpPr>
            <a:spLocks noGrp="1"/>
          </p:cNvSpPr>
          <p:nvPr>
            <p:ph idx="1"/>
          </p:nvPr>
        </p:nvSpPr>
        <p:spPr>
          <a:xfrm>
            <a:off x="1137034" y="2207977"/>
            <a:ext cx="3968365" cy="4046401"/>
          </a:xfrm>
        </p:spPr>
        <p:txBody>
          <a:bodyPr>
            <a:normAutofit/>
          </a:bodyPr>
          <a:lstStyle/>
          <a:p>
            <a:pPr algn="just"/>
            <a:r>
              <a:rPr lang="es-MX" sz="2000" dirty="0">
                <a:solidFill>
                  <a:schemeClr val="tx1">
                    <a:lumMod val="85000"/>
                    <a:lumOff val="15000"/>
                  </a:schemeClr>
                </a:solidFill>
              </a:rPr>
              <a:t>El </a:t>
            </a:r>
            <a:r>
              <a:rPr lang="es-MX" sz="2000" dirty="0" err="1">
                <a:solidFill>
                  <a:schemeClr val="tx1">
                    <a:lumMod val="85000"/>
                    <a:lumOff val="15000"/>
                  </a:schemeClr>
                </a:solidFill>
              </a:rPr>
              <a:t>Backend</a:t>
            </a:r>
            <a:r>
              <a:rPr lang="es-MX" sz="2000" dirty="0">
                <a:solidFill>
                  <a:schemeClr val="tx1">
                    <a:lumMod val="85000"/>
                    <a:lumOff val="15000"/>
                  </a:schemeClr>
                </a:solidFill>
              </a:rPr>
              <a:t> esta programado con node.js, aprovechando las ventajas que brindan los servicios de Funciones Lambda y API Gateway de AWS, mediante estos servicios se crea un sistema distribuido basado en microservicios, los cuales se encargan de realizar los movimientos en la base de datos como también las consultas a la API de Google.</a:t>
            </a:r>
          </a:p>
        </p:txBody>
      </p:sp>
      <p:pic>
        <p:nvPicPr>
          <p:cNvPr id="3076" name="Picture 4">
            <a:extLst>
              <a:ext uri="{FF2B5EF4-FFF2-40B4-BE49-F238E27FC236}">
                <a16:creationId xmlns:a16="http://schemas.microsoft.com/office/drawing/2014/main" id="{56090545-8F11-6879-ABAF-C0ABC9C98A9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52" r="3" b="4619"/>
          <a:stretch/>
        </p:blipFill>
        <p:spPr bwMode="auto">
          <a:xfrm>
            <a:off x="5702185" y="1"/>
            <a:ext cx="6489823" cy="3429002"/>
          </a:xfrm>
          <a:custGeom>
            <a:avLst/>
            <a:gdLst/>
            <a:ahLst/>
            <a:cxnLst/>
            <a:rect l="l" t="t" r="r" b="b"/>
            <a:pathLst>
              <a:path w="6489823" h="3421047">
                <a:moveTo>
                  <a:pt x="383239" y="0"/>
                </a:moveTo>
                <a:lnTo>
                  <a:pt x="6489823" y="0"/>
                </a:lnTo>
                <a:lnTo>
                  <a:pt x="6489823" y="3421047"/>
                </a:lnTo>
                <a:lnTo>
                  <a:pt x="0" y="3421047"/>
                </a:lnTo>
                <a:lnTo>
                  <a:pt x="10162" y="3368785"/>
                </a:lnTo>
                <a:cubicBezTo>
                  <a:pt x="15448" y="3346584"/>
                  <a:pt x="22094" y="3323293"/>
                  <a:pt x="30699" y="3298569"/>
                </a:cubicBezTo>
                <a:cubicBezTo>
                  <a:pt x="41150" y="3275988"/>
                  <a:pt x="42443" y="3246652"/>
                  <a:pt x="33589" y="3233050"/>
                </a:cubicBezTo>
                <a:cubicBezTo>
                  <a:pt x="32065" y="3230708"/>
                  <a:pt x="30291" y="3228932"/>
                  <a:pt x="28325" y="3227777"/>
                </a:cubicBezTo>
                <a:cubicBezTo>
                  <a:pt x="30678" y="3188484"/>
                  <a:pt x="72205" y="3103624"/>
                  <a:pt x="73382" y="3050568"/>
                </a:cubicBezTo>
                <a:cubicBezTo>
                  <a:pt x="69165" y="3022639"/>
                  <a:pt x="68605" y="2960322"/>
                  <a:pt x="84953" y="2920501"/>
                </a:cubicBezTo>
                <a:cubicBezTo>
                  <a:pt x="69327" y="2932298"/>
                  <a:pt x="121103" y="2664904"/>
                  <a:pt x="109217" y="2657859"/>
                </a:cubicBezTo>
                <a:cubicBezTo>
                  <a:pt x="110075" y="2597031"/>
                  <a:pt x="138136" y="2522558"/>
                  <a:pt x="139777" y="2464312"/>
                </a:cubicBezTo>
                <a:cubicBezTo>
                  <a:pt x="141801" y="2450201"/>
                  <a:pt x="199861" y="2246813"/>
                  <a:pt x="198683" y="2236608"/>
                </a:cubicBezTo>
                <a:lnTo>
                  <a:pt x="283684" y="1924542"/>
                </a:lnTo>
                <a:cubicBezTo>
                  <a:pt x="313071" y="1811100"/>
                  <a:pt x="307196" y="1868801"/>
                  <a:pt x="336583" y="1755359"/>
                </a:cubicBezTo>
                <a:cubicBezTo>
                  <a:pt x="383246" y="1573239"/>
                  <a:pt x="363875" y="1577802"/>
                  <a:pt x="409119" y="1401207"/>
                </a:cubicBezTo>
                <a:cubicBezTo>
                  <a:pt x="428998" y="1329345"/>
                  <a:pt x="403240" y="1279669"/>
                  <a:pt x="421957" y="1175450"/>
                </a:cubicBezTo>
                <a:cubicBezTo>
                  <a:pt x="442602" y="1107577"/>
                  <a:pt x="340683" y="794854"/>
                  <a:pt x="369233" y="688836"/>
                </a:cubicBezTo>
                <a:cubicBezTo>
                  <a:pt x="378440" y="610640"/>
                  <a:pt x="331945" y="587322"/>
                  <a:pt x="346155" y="513896"/>
                </a:cubicBezTo>
                <a:cubicBezTo>
                  <a:pt x="351974" y="496939"/>
                  <a:pt x="362179" y="406394"/>
                  <a:pt x="344911" y="393010"/>
                </a:cubicBezTo>
                <a:cubicBezTo>
                  <a:pt x="389436" y="301493"/>
                  <a:pt x="356186" y="264408"/>
                  <a:pt x="369960" y="232042"/>
                </a:cubicBezTo>
                <a:cubicBezTo>
                  <a:pt x="394611" y="153791"/>
                  <a:pt x="372056" y="165633"/>
                  <a:pt x="392742" y="72037"/>
                </a:cubicBezTo>
                <a:cubicBezTo>
                  <a:pt x="398537" y="53819"/>
                  <a:pt x="397997" y="38693"/>
                  <a:pt x="394525" y="25405"/>
                </a:cubicBez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538C79C3-4B80-7426-788A-6177051B25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000" r="-3" b="15147"/>
          <a:stretch/>
        </p:blipFill>
        <p:spPr bwMode="auto">
          <a:xfrm>
            <a:off x="5419420" y="3429000"/>
            <a:ext cx="6772580" cy="3429000"/>
          </a:xfrm>
          <a:custGeom>
            <a:avLst/>
            <a:gdLst/>
            <a:ahLst/>
            <a:cxnLst/>
            <a:rect l="l" t="t" r="r" b="b"/>
            <a:pathLst>
              <a:path w="6772580" h="3429000">
                <a:moveTo>
                  <a:pt x="271594" y="0"/>
                </a:moveTo>
                <a:lnTo>
                  <a:pt x="6772580" y="0"/>
                </a:lnTo>
                <a:lnTo>
                  <a:pt x="6772580" y="3429000"/>
                </a:lnTo>
                <a:lnTo>
                  <a:pt x="8976" y="3429000"/>
                </a:lnTo>
                <a:lnTo>
                  <a:pt x="7894" y="3419403"/>
                </a:lnTo>
                <a:cubicBezTo>
                  <a:pt x="2772" y="3402540"/>
                  <a:pt x="-7409" y="3393117"/>
                  <a:pt x="8790" y="3369074"/>
                </a:cubicBezTo>
                <a:cubicBezTo>
                  <a:pt x="18674" y="3308209"/>
                  <a:pt x="52540" y="3147708"/>
                  <a:pt x="69466" y="3074368"/>
                </a:cubicBezTo>
                <a:cubicBezTo>
                  <a:pt x="86170" y="2985158"/>
                  <a:pt x="141939" y="2988106"/>
                  <a:pt x="138108" y="2937087"/>
                </a:cubicBezTo>
                <a:lnTo>
                  <a:pt x="159153" y="2788751"/>
                </a:lnTo>
                <a:cubicBezTo>
                  <a:pt x="164508" y="2771521"/>
                  <a:pt x="169861" y="2754291"/>
                  <a:pt x="175215" y="2737061"/>
                </a:cubicBezTo>
                <a:lnTo>
                  <a:pt x="178713" y="2662493"/>
                </a:lnTo>
                <a:cubicBezTo>
                  <a:pt x="182744" y="2662176"/>
                  <a:pt x="175495" y="2610710"/>
                  <a:pt x="177952" y="2608178"/>
                </a:cubicBezTo>
                <a:lnTo>
                  <a:pt x="200637" y="2557490"/>
                </a:lnTo>
                <a:lnTo>
                  <a:pt x="210272" y="2500823"/>
                </a:lnTo>
                <a:cubicBezTo>
                  <a:pt x="210821" y="2477149"/>
                  <a:pt x="233533" y="2498323"/>
                  <a:pt x="235189" y="2456370"/>
                </a:cubicBezTo>
                <a:cubicBezTo>
                  <a:pt x="241238" y="2390087"/>
                  <a:pt x="270663" y="2342381"/>
                  <a:pt x="270108" y="2307778"/>
                </a:cubicBezTo>
                <a:cubicBezTo>
                  <a:pt x="279775" y="2252634"/>
                  <a:pt x="274008" y="2281735"/>
                  <a:pt x="270232" y="2227103"/>
                </a:cubicBezTo>
                <a:cubicBezTo>
                  <a:pt x="277898" y="2187203"/>
                  <a:pt x="273018" y="2179895"/>
                  <a:pt x="278972" y="2138456"/>
                </a:cubicBezTo>
                <a:cubicBezTo>
                  <a:pt x="286874" y="2113373"/>
                  <a:pt x="293454" y="2098825"/>
                  <a:pt x="284204" y="2092747"/>
                </a:cubicBezTo>
                <a:cubicBezTo>
                  <a:pt x="285267" y="2080110"/>
                  <a:pt x="308510" y="2021121"/>
                  <a:pt x="306856" y="2003128"/>
                </a:cubicBezTo>
                <a:lnTo>
                  <a:pt x="296216" y="1944367"/>
                </a:lnTo>
                <a:lnTo>
                  <a:pt x="316030" y="1836128"/>
                </a:lnTo>
                <a:cubicBezTo>
                  <a:pt x="300726" y="1810623"/>
                  <a:pt x="342411" y="1768654"/>
                  <a:pt x="329496" y="1735241"/>
                </a:cubicBezTo>
                <a:cubicBezTo>
                  <a:pt x="331336" y="1711720"/>
                  <a:pt x="339485" y="1722162"/>
                  <a:pt x="343347" y="1679383"/>
                </a:cubicBezTo>
                <a:cubicBezTo>
                  <a:pt x="349669" y="1616089"/>
                  <a:pt x="356013" y="1614119"/>
                  <a:pt x="360800" y="1554542"/>
                </a:cubicBezTo>
                <a:cubicBezTo>
                  <a:pt x="361799" y="1491472"/>
                  <a:pt x="380405" y="1496141"/>
                  <a:pt x="377978" y="1470595"/>
                </a:cubicBezTo>
                <a:cubicBezTo>
                  <a:pt x="371480" y="1445071"/>
                  <a:pt x="407310" y="1366942"/>
                  <a:pt x="396801" y="1354553"/>
                </a:cubicBezTo>
                <a:cubicBezTo>
                  <a:pt x="387984" y="1324635"/>
                  <a:pt x="389939" y="1306198"/>
                  <a:pt x="378799" y="1292983"/>
                </a:cubicBezTo>
                <a:cubicBezTo>
                  <a:pt x="368230" y="1254082"/>
                  <a:pt x="380918" y="1242866"/>
                  <a:pt x="362697" y="1241293"/>
                </a:cubicBezTo>
                <a:lnTo>
                  <a:pt x="339388" y="1147085"/>
                </a:lnTo>
                <a:cubicBezTo>
                  <a:pt x="350485" y="1118433"/>
                  <a:pt x="353159" y="1072754"/>
                  <a:pt x="339952" y="1071934"/>
                </a:cubicBezTo>
                <a:cubicBezTo>
                  <a:pt x="327895" y="1004911"/>
                  <a:pt x="358371" y="924985"/>
                  <a:pt x="347188" y="889800"/>
                </a:cubicBezTo>
                <a:cubicBezTo>
                  <a:pt x="334220" y="804597"/>
                  <a:pt x="342717" y="786582"/>
                  <a:pt x="338803" y="749936"/>
                </a:cubicBezTo>
                <a:cubicBezTo>
                  <a:pt x="334890" y="713292"/>
                  <a:pt x="337271" y="707557"/>
                  <a:pt x="323706" y="669931"/>
                </a:cubicBezTo>
                <a:lnTo>
                  <a:pt x="313326" y="559992"/>
                </a:lnTo>
                <a:cubicBezTo>
                  <a:pt x="314747" y="543769"/>
                  <a:pt x="268004" y="450294"/>
                  <a:pt x="272650" y="451529"/>
                </a:cubicBezTo>
                <a:lnTo>
                  <a:pt x="256593" y="392499"/>
                </a:lnTo>
                <a:cubicBezTo>
                  <a:pt x="276778" y="343341"/>
                  <a:pt x="246535" y="361906"/>
                  <a:pt x="249583" y="321981"/>
                </a:cubicBezTo>
                <a:cubicBezTo>
                  <a:pt x="256450" y="297359"/>
                  <a:pt x="256557" y="284789"/>
                  <a:pt x="245172" y="280016"/>
                </a:cubicBezTo>
                <a:cubicBezTo>
                  <a:pt x="279102" y="164139"/>
                  <a:pt x="241674" y="235649"/>
                  <a:pt x="249784" y="152538"/>
                </a:cubicBezTo>
                <a:cubicBezTo>
                  <a:pt x="254846" y="115053"/>
                  <a:pt x="258144" y="77317"/>
                  <a:pt x="264479" y="3659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4056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AD7AFC12-F1DA-D82E-F59A-FE25D3F225DE}"/>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5072" r="3818"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6C65E68-FDF0-9F30-FB42-A99F6B7788CC}"/>
              </a:ext>
            </a:extLst>
          </p:cNvPr>
          <p:cNvSpPr>
            <a:spLocks noGrp="1"/>
          </p:cNvSpPr>
          <p:nvPr>
            <p:ph type="title"/>
          </p:nvPr>
        </p:nvSpPr>
        <p:spPr>
          <a:xfrm>
            <a:off x="838200" y="365125"/>
            <a:ext cx="10515600" cy="1325563"/>
          </a:xfrm>
        </p:spPr>
        <p:txBody>
          <a:bodyPr>
            <a:normAutofit/>
          </a:bodyPr>
          <a:lstStyle/>
          <a:p>
            <a:r>
              <a:rPr lang="es-MX" dirty="0">
                <a:solidFill>
                  <a:srgbClr val="FFFFFF"/>
                </a:solidFill>
              </a:rPr>
              <a:t>IA: Algoritmo de recomendación</a:t>
            </a:r>
          </a:p>
        </p:txBody>
      </p:sp>
      <p:sp>
        <p:nvSpPr>
          <p:cNvPr id="3" name="Marcador de contenido 2">
            <a:extLst>
              <a:ext uri="{FF2B5EF4-FFF2-40B4-BE49-F238E27FC236}">
                <a16:creationId xmlns:a16="http://schemas.microsoft.com/office/drawing/2014/main" id="{A428B6D1-744E-5ECD-4E5C-63F2E08FD8C7}"/>
              </a:ext>
            </a:extLst>
          </p:cNvPr>
          <p:cNvSpPr>
            <a:spLocks noGrp="1"/>
          </p:cNvSpPr>
          <p:nvPr>
            <p:ph idx="1"/>
          </p:nvPr>
        </p:nvSpPr>
        <p:spPr>
          <a:xfrm>
            <a:off x="838200" y="1825625"/>
            <a:ext cx="10515600" cy="4351338"/>
          </a:xfrm>
        </p:spPr>
        <p:txBody>
          <a:bodyPr>
            <a:normAutofit/>
          </a:bodyPr>
          <a:lstStyle/>
          <a:p>
            <a:pPr algn="just"/>
            <a:r>
              <a:rPr lang="es-MX" dirty="0">
                <a:solidFill>
                  <a:srgbClr val="FFFFFF"/>
                </a:solidFill>
              </a:rPr>
              <a:t>Para la IA se usa Inteligencia artificial aplicada mediante algoritmos de recomendación. Para ofrecer sugerencias personalizadas a los usuarios. Estos algoritmos pueden analizar los intereses, preferencias y comportamientos de los usuarios, así como los datos históricos, para recomendar destinos, actividades, restaurantes u otros servicios turísticos que se ajusten a sus gustos.</a:t>
            </a:r>
          </a:p>
        </p:txBody>
      </p:sp>
    </p:spTree>
    <p:extLst>
      <p:ext uri="{BB962C8B-B14F-4D97-AF65-F5344CB8AC3E}">
        <p14:creationId xmlns:p14="http://schemas.microsoft.com/office/powerpoint/2010/main" val="47036928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1" name="Rectangle 6150">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7A4A3CDB-9F0C-F4C7-A261-5BE795F4A3E4}"/>
              </a:ext>
            </a:extLst>
          </p:cNvPr>
          <p:cNvSpPr>
            <a:spLocks noGrp="1"/>
          </p:cNvSpPr>
          <p:nvPr>
            <p:ph type="title"/>
          </p:nvPr>
        </p:nvSpPr>
        <p:spPr>
          <a:xfrm>
            <a:off x="6234865" y="568517"/>
            <a:ext cx="5248221" cy="1067209"/>
          </a:xfrm>
        </p:spPr>
        <p:txBody>
          <a:bodyPr>
            <a:normAutofit/>
          </a:bodyPr>
          <a:lstStyle/>
          <a:p>
            <a:r>
              <a:rPr lang="es-MX" sz="3400">
                <a:solidFill>
                  <a:schemeClr val="bg1"/>
                </a:solidFill>
              </a:rPr>
              <a:t>IA: Algoritmo de recomendación</a:t>
            </a:r>
          </a:p>
        </p:txBody>
      </p:sp>
      <p:pic>
        <p:nvPicPr>
          <p:cNvPr id="6146" name="Picture 2">
            <a:extLst>
              <a:ext uri="{FF2B5EF4-FFF2-40B4-BE49-F238E27FC236}">
                <a16:creationId xmlns:a16="http://schemas.microsoft.com/office/drawing/2014/main" id="{D0E72F81-E303-4CD3-F1A8-034297A220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736" r="20515" b="1"/>
          <a:stretch/>
        </p:blipFill>
        <p:spPr bwMode="auto">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grpSp>
        <p:nvGrpSpPr>
          <p:cNvPr id="6153" name="Group 6152">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6154" name="Freeform: Shape 6153">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6155" name="Freeform: Shape 6154">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Marcador de contenido 2">
            <a:extLst>
              <a:ext uri="{FF2B5EF4-FFF2-40B4-BE49-F238E27FC236}">
                <a16:creationId xmlns:a16="http://schemas.microsoft.com/office/drawing/2014/main" id="{316A1A11-39CC-6552-ABDE-9291C37D7E96}"/>
              </a:ext>
            </a:extLst>
          </p:cNvPr>
          <p:cNvSpPr>
            <a:spLocks noGrp="1"/>
          </p:cNvSpPr>
          <p:nvPr>
            <p:ph idx="1"/>
          </p:nvPr>
        </p:nvSpPr>
        <p:spPr>
          <a:xfrm>
            <a:off x="6234868" y="1820369"/>
            <a:ext cx="5217173" cy="4351338"/>
          </a:xfrm>
        </p:spPr>
        <p:txBody>
          <a:bodyPr>
            <a:normAutofit/>
          </a:bodyPr>
          <a:lstStyle/>
          <a:p>
            <a:pPr algn="just"/>
            <a:r>
              <a:rPr lang="es-MX" sz="1800" dirty="0">
                <a:solidFill>
                  <a:schemeClr val="bg1"/>
                </a:solidFill>
              </a:rPr>
              <a:t>El sistema de recomendaciones de filtrado colaborativo, se basa en el comportamiento y las preferencias de un grupo de usuarios para hacer recomendaciones a un usuario en particular. Opera mediante la recopilación de preferencias o gustos de un mismo consumidor comparados con los datos suministrados por personas con patrones similares. Este algoritmo consta de dos pasos principales, primero se calcula un rango de similitud entre el usuario objetivo y otros usuarios mediante el algoritmo de distancia euclidiana que sirve para comparar distintos conjuntos de datos, y como segundo paso se clasifican los usuarios más parecidos al usuario objetivo para así poder recomendar elementos guardados o calificados por los usuarios más parecidos.</a:t>
            </a:r>
          </a:p>
        </p:txBody>
      </p:sp>
      <p:grpSp>
        <p:nvGrpSpPr>
          <p:cNvPr id="6157"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6158" name="Freeform: Shape 6157">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59" name="Freeform: Shape 6158">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60" name="Freeform: Shape 6159">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61" name="Freeform: Shape 6160">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62" name="Freeform: Shape 6161">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501614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A5351AF-89BD-58A8-B3BB-110A79D3A84D}"/>
              </a:ext>
            </a:extLst>
          </p:cNvPr>
          <p:cNvSpPr>
            <a:spLocks noGrp="1"/>
          </p:cNvSpPr>
          <p:nvPr>
            <p:ph type="title"/>
          </p:nvPr>
        </p:nvSpPr>
        <p:spPr>
          <a:xfrm>
            <a:off x="838200" y="1641752"/>
            <a:ext cx="4391024" cy="1323439"/>
          </a:xfrm>
        </p:spPr>
        <p:txBody>
          <a:bodyPr anchor="t">
            <a:normAutofit/>
          </a:bodyPr>
          <a:lstStyle/>
          <a:p>
            <a:r>
              <a:rPr lang="es-MX" sz="4000">
                <a:solidFill>
                  <a:schemeClr val="bg1"/>
                </a:solidFill>
              </a:rPr>
              <a:t>Base de datos</a:t>
            </a:r>
          </a:p>
        </p:txBody>
      </p:sp>
      <p:sp>
        <p:nvSpPr>
          <p:cNvPr id="3" name="Marcador de contenido 2">
            <a:extLst>
              <a:ext uri="{FF2B5EF4-FFF2-40B4-BE49-F238E27FC236}">
                <a16:creationId xmlns:a16="http://schemas.microsoft.com/office/drawing/2014/main" id="{16A2E73F-B5BC-2DA4-B0A5-E805D0A4A834}"/>
              </a:ext>
            </a:extLst>
          </p:cNvPr>
          <p:cNvSpPr>
            <a:spLocks noGrp="1"/>
          </p:cNvSpPr>
          <p:nvPr>
            <p:ph idx="1"/>
          </p:nvPr>
        </p:nvSpPr>
        <p:spPr>
          <a:xfrm>
            <a:off x="838200" y="3146400"/>
            <a:ext cx="4391024" cy="2454300"/>
          </a:xfrm>
        </p:spPr>
        <p:txBody>
          <a:bodyPr>
            <a:normAutofit/>
          </a:bodyPr>
          <a:lstStyle/>
          <a:p>
            <a:pPr algn="just"/>
            <a:r>
              <a:rPr lang="es-MX" sz="1700" dirty="0">
                <a:solidFill>
                  <a:schemeClr val="bg1">
                    <a:alpha val="80000"/>
                  </a:schemeClr>
                </a:solidFill>
              </a:rPr>
              <a:t>El gestor de base de datos utilizado es </a:t>
            </a:r>
            <a:r>
              <a:rPr lang="es-MX" sz="1700" dirty="0" err="1">
                <a:solidFill>
                  <a:schemeClr val="bg1">
                    <a:alpha val="80000"/>
                  </a:schemeClr>
                </a:solidFill>
              </a:rPr>
              <a:t>Firestore</a:t>
            </a:r>
            <a:r>
              <a:rPr lang="es-MX" sz="1700" dirty="0">
                <a:solidFill>
                  <a:schemeClr val="bg1">
                    <a:alpha val="80000"/>
                  </a:schemeClr>
                </a:solidFill>
              </a:rPr>
              <a:t> de </a:t>
            </a:r>
            <a:r>
              <a:rPr lang="es-MX" sz="1700" dirty="0" err="1">
                <a:solidFill>
                  <a:schemeClr val="bg1">
                    <a:alpha val="80000"/>
                  </a:schemeClr>
                </a:solidFill>
              </a:rPr>
              <a:t>Firebase</a:t>
            </a:r>
            <a:r>
              <a:rPr lang="es-MX" sz="1700" dirty="0">
                <a:solidFill>
                  <a:schemeClr val="bg1">
                    <a:alpha val="80000"/>
                  </a:schemeClr>
                </a:solidFill>
              </a:rPr>
              <a:t>, proporcionado por Google </a:t>
            </a:r>
            <a:r>
              <a:rPr lang="es-MX" sz="1700" dirty="0" err="1">
                <a:solidFill>
                  <a:schemeClr val="bg1">
                    <a:alpha val="80000"/>
                  </a:schemeClr>
                </a:solidFill>
              </a:rPr>
              <a:t>Platform</a:t>
            </a:r>
            <a:r>
              <a:rPr lang="es-MX" sz="1700" dirty="0">
                <a:solidFill>
                  <a:schemeClr val="bg1">
                    <a:alpha val="80000"/>
                  </a:schemeClr>
                </a:solidFill>
              </a:rPr>
              <a:t>, dicho gestor nos proporciona una base de datos NoSQL con una estructura de arboles JSON, además de permitirnos realizar una autenticación de cuentas para el inicio de sesión de nuestros usuarios y ofrecer un servicio de hosting para la aplicación.</a:t>
            </a:r>
          </a:p>
        </p:txBody>
      </p:sp>
      <p:grpSp>
        <p:nvGrpSpPr>
          <p:cNvPr id="5129" name="Group 5128">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5130" name="Group 5129">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5137" name="Freeform: Shape 5133">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38" name="Freeform: Shape 5134">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131" name="Group 5130">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5132" name="Freeform: Shape 5131">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39" name="Freeform: Shape 5132">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5122" name="Picture 2">
            <a:extLst>
              <a:ext uri="{FF2B5EF4-FFF2-40B4-BE49-F238E27FC236}">
                <a16:creationId xmlns:a16="http://schemas.microsoft.com/office/drawing/2014/main" id="{875C119E-6139-2057-35D0-D4C50FB6ACC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41932" y="1653694"/>
            <a:ext cx="4369112" cy="2457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9605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77BAFB-3BD3-41BB-9107-FAE224AE2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E6823A9B-C188-42D4-847C-3AD928DB1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2784" y="253140"/>
            <a:ext cx="6184555" cy="61845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4B557F3-1A0C-4749-A6DB-EAC082DF3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4848" y="253140"/>
            <a:ext cx="6184555" cy="61845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3" name="Oval 12">
            <a:extLst>
              <a:ext uri="{FF2B5EF4-FFF2-40B4-BE49-F238E27FC236}">
                <a16:creationId xmlns:a16="http://schemas.microsoft.com/office/drawing/2014/main" id="{55D55AA6-3751-494F-868A-DCEDC5CE8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03723" y="136525"/>
            <a:ext cx="6184555" cy="618455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9951D109-CB42-073B-E14D-AC3409558AE6}"/>
              </a:ext>
            </a:extLst>
          </p:cNvPr>
          <p:cNvSpPr>
            <a:spLocks noGrp="1"/>
          </p:cNvSpPr>
          <p:nvPr>
            <p:ph type="title"/>
          </p:nvPr>
        </p:nvSpPr>
        <p:spPr>
          <a:xfrm>
            <a:off x="3581400" y="965580"/>
            <a:ext cx="5204489" cy="3160593"/>
          </a:xfrm>
        </p:spPr>
        <p:txBody>
          <a:bodyPr vert="horz" lIns="91440" tIns="45720" rIns="91440" bIns="45720" rtlCol="0" anchor="b">
            <a:normAutofit/>
          </a:bodyPr>
          <a:lstStyle/>
          <a:p>
            <a:pPr algn="ctr"/>
            <a:r>
              <a:rPr lang="en-US" sz="5400" kern="1200">
                <a:solidFill>
                  <a:schemeClr val="bg1"/>
                </a:solidFill>
                <a:latin typeface="+mj-lt"/>
                <a:ea typeface="+mj-ea"/>
                <a:cs typeface="+mj-cs"/>
              </a:rPr>
              <a:t>Sistema trabajando</a:t>
            </a:r>
          </a:p>
        </p:txBody>
      </p:sp>
      <p:sp>
        <p:nvSpPr>
          <p:cNvPr id="15"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7" name="Graphic 212">
            <a:extLst>
              <a:ext uri="{FF2B5EF4-FFF2-40B4-BE49-F238E27FC236}">
                <a16:creationId xmlns:a16="http://schemas.microsoft.com/office/drawing/2014/main" id="{D82AB1B2-7970-42CF-8BF5-567C69E9F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19"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0947" y="1755501"/>
            <a:ext cx="1598829" cy="531293"/>
            <a:chOff x="2504802" y="1755501"/>
            <a:chExt cx="1598829" cy="531293"/>
          </a:xfrm>
          <a:solidFill>
            <a:schemeClr val="bg1"/>
          </a:solidFill>
        </p:grpSpPr>
        <p:sp>
          <p:nvSpPr>
            <p:cNvPr id="20" name="Freeform: Shape 19">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sp>
        <p:nvSpPr>
          <p:cNvPr id="23" name="Oval 22">
            <a:extLst>
              <a:ext uri="{FF2B5EF4-FFF2-40B4-BE49-F238E27FC236}">
                <a16:creationId xmlns:a16="http://schemas.microsoft.com/office/drawing/2014/main" id="{C10FB9CA-E7FA-462C-B537-F1224ED1A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D8469AE7-A75B-4F37-850B-EF5974ABE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7" name="Graphic 4">
            <a:extLst>
              <a:ext uri="{FF2B5EF4-FFF2-40B4-BE49-F238E27FC236}">
                <a16:creationId xmlns:a16="http://schemas.microsoft.com/office/drawing/2014/main" id="{63301095-70B2-49AA-8DA9-A35629AD62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97506" y="4175798"/>
            <a:ext cx="1861486" cy="1861665"/>
            <a:chOff x="5734053" y="3067000"/>
            <a:chExt cx="724484" cy="724549"/>
          </a:xfrm>
          <a:solidFill>
            <a:schemeClr val="bg1"/>
          </a:solidFill>
        </p:grpSpPr>
        <p:sp>
          <p:nvSpPr>
            <p:cNvPr id="28" name="Freeform: Shape 27">
              <a:extLst>
                <a:ext uri="{FF2B5EF4-FFF2-40B4-BE49-F238E27FC236}">
                  <a16:creationId xmlns:a16="http://schemas.microsoft.com/office/drawing/2014/main" id="{D218E08C-0BEA-45C2-8C09-4141DDDA0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067000"/>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32F6090-14E0-44C6-B9FC-C91047BCD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DB9402B-335C-4892-9E7C-C400E95BE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E7A4371D-4448-409A-93F3-0C92E3EB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780149CB-4B8F-4FD1-AC5E-25670C9EA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2D49A1A-35B0-4620-9D1E-A782A0E97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AFF46F08-B1E4-44C1-BD4A-4191D6EA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B16610-3D81-4E5C-850D-5D1245C0D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2624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E05501B2-83AC-4299-BE5A-8CA16B408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2624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7CF1B90-3B3A-403E-A94F-8B82945D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6A1CBA9-4AC1-4C42-9429-3FF31DF28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1318D9B-FD39-402A-ADFA-0E6CC789A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333FB08F-B346-47C0-A7CD-1DE53E6C0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12624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93AD6F2-6408-4A8E-9749-CB7388EF3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15D9D2F-1568-4BE3-A54A-69F52492B0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85393"/>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AB547A7-0D80-491F-98B4-C6B7CC4F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E2693CD-DAF5-4B26-9A2F-17673BF31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A96EEE12-952A-4693-B161-D7071D601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F4228DCC-1611-4BDC-90AA-231F67EB1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DA163C3C-D3DF-461F-B6A8-90C7C227D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4D021D29-2980-41C3-AB83-DA93C105B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C09C1FA-1A9D-49A7-9D73-8B777140A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244637"/>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8D8CD4-7B9B-48A5-BC59-0CB859354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24463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224D0A27-A8B0-4020-9399-24127726E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168E8EBA-9F8C-4650-B9BE-38A0A56B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6A460BB3-2605-4AA2-AE1D-B9FB61EBF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1E2E38EE-DBBE-4CC1-9498-E7193E1B2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244637"/>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F191D5C-7D2A-4408-A8F2-389D2360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08F7193B-B379-4921-9F17-1841D5061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03786"/>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4C5E53C-6003-4F74-B1CA-C7EA1E4993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CB97B2B1-1CF5-46A5-940D-AB8F57F59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783F4F1-D8CE-4453-B79B-AD976E272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6A7A4C9-F24F-4F00-A2FA-29E788A09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B694A32-59D6-46E3-8CE4-E4C485C2C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03786"/>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983EBB4C-28FF-41C6-90D6-5F30FC086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707659D-8AE9-49B5-AB29-ECC099F49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63031"/>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5C987ECC-9573-46EA-9C4A-7C3CAE393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6302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4DAF6708-18C2-4082-B024-6CEA32AE0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2CBB5AE-39E2-4D9B-A834-64D31B003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4592DE98-77BF-4E8E-AEB4-1934207BA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5AF5D9A0-BA94-4D2B-8479-26C55355B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63031"/>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CAA6A8E-7ACF-4EF7-AAD6-734A009DC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3DD3695-F212-4BAD-BBB3-EC1F6247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22181"/>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B1B3ECB-7594-4C5C-B62B-E686C0A89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221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EE54C3C-D9E5-4782-B8F6-058EB2D63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EAE78EEE-DC43-44E1-AB47-ACB80F94B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47D67EF-1141-4582-866E-FE02FB236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99ECC931-60A1-4628-A34B-4B68DA3CC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422181"/>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A587D2BE-3417-44AE-BEEF-57F88CECB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CEB2ED3-A08D-4286-B75D-893289F3F3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C7DB7BB-8173-4377-85B0-032B7BDAB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3EF69B4-3F48-4509-8BF8-926E23BC1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067000"/>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1A86650-1EF5-46E3-885D-96985105A8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47EBBDE2-BD90-481F-A671-34E2186F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87DAF1CB-838D-4C5C-8FB7-76BF677FE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4573DA8-D2F3-4644-AC79-83843615C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2624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41AB53B8-0D5C-44BD-A2A9-ABBF659E1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29B7FA60-B453-4877-8D47-CA1209DF9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2624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7A6D2414-BCCC-40E8-B990-47642EFE96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B0F37C2B-B7E6-420D-AD39-3AE4A2FBE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2624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F6417E45-D7FC-40B8-AD49-941B28D18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2624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A8D1963-0C59-476C-AAFA-A7AF4FF50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8539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6BE777A9-EC29-46FC-AD21-AC7FD89B1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C63BA1CE-93FB-42C7-8381-765E50023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8539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F30F275-ADC8-4FD1-8B4B-673B37517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B20529C-F2DD-4607-8DEE-19A932968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8029A9A-DFF9-49CE-8CEE-95A6695F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85391"/>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6822C2EC-B05D-4CE6-9D59-164769D0E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244634"/>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53A0760F-F576-4A97-94AF-8BBE59084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CA76721C-646A-4910-AD1A-BE6B67767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244634"/>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65D4766-CAEC-4074-A9E2-6110A1238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4F1A0AC6-319D-49D8-A4FB-17A70E8E8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79502B48-2B92-45BF-B9AC-1102B3807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24463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6363AFA7-321F-431C-B2FD-ADCB4D24BD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33EDDE1B-7379-4973-8CFD-F3C73710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F20B58A-2DB8-46B2-9E93-9C8C817DC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0378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A5A3EF12-3DA1-4505-A44B-1B9634887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5B08812B-9264-47E7-8EC8-1233869F6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2A29F226-A243-410B-BEE4-EBA9DD76F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0378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DF57348-F837-475C-A7AA-3C7210041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63028"/>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1E41B89A-9A45-4947-ADB0-940040049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6C1F1525-32BC-46E1-84E6-C2BB88730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63028"/>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73A8972-BA44-40C6-B045-83E78C4D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C196E956-03D1-4F79-826A-A2F5E3DEF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6302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ADA7B07B-EAC8-4FA5-B14F-3ABF8BA7A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63029"/>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93C28672-FF9E-4FE0-AC47-2FDD26CD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42217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347BAB3-EA9C-4ADD-AE5E-28F2E3C53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4221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321920C4-EE31-4F03-A0D5-A280D3F4B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42217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6EBB3D05-4C78-4F10-8D03-8909DBCFB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42217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FC65F531-84E4-463F-8791-EB6EDFA63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4221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63BB6A3-D482-43F2-9F5F-20E163CC4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BDCCD34-EB5D-4194-8A28-1424E98AE4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81330"/>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F058544E-163D-4FFF-9A69-0B3A3F2D6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1041486-0577-4F0E-8DD5-5E20E2672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1D11099-C84E-43AC-9F20-92460E170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598FB87-8AFF-4C56-9E2C-776F4641E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701E761-16DE-4350-9718-DD81B37FB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52E747F-E415-4348-A11A-4CABCB64B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6472F13-E6DE-4469-9563-F478261B6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4057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C72FE15-910B-4622-A14C-AFA2DFCC0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AB8F759-DEFA-4D35-B76E-6D3034FB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A1BBCEBD-DCE2-4354-B878-49ABEC367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CBB3A18-0021-403F-8E24-8805829B4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8FDF7AAC-1EC6-4409-90AB-DBB984883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9999E8-7D25-4049-8328-685B556DC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E77FC8A9-DEAE-424D-B460-12E0F3268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997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4F9C69A-0DCF-444A-B970-32B412048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997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8BD94DDA-54FF-48EE-9DAC-C0EA6F91D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E18A6989-0132-4CB7-BB68-EEBC4E080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A1357332-D19F-4C2B-B474-21D5539B9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95C7590-8B80-428C-95A9-638B26542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5997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A0E8A31-7520-4726-9D96-43BA87407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9407EEE0-5D8E-4CCC-A91B-0CB523227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3" y="365896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799DFCC-868B-4257-B530-8E8D616C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99" y="365896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7F5EEB5-FE82-45A8-97C4-88460ABA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49"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CD76E4C7-EB07-499D-9BC3-FF39C8B61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86EFDF8D-E5F7-4EB8-B8DA-3CC7E21D8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A6506B-EACA-4FB2-81AB-E028F4478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0" y="365896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193E4771-2787-4901-93D8-7E90F3F479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0EA31773-15F1-4605-8787-6891ABB21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71811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302C213-2CD5-4168-9534-111E6E81A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71811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B9B36C24-2336-41FD-BAC4-6CD69DFD5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CA3AFAFE-D376-4A7B-928B-833531472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C685A00-A4F7-4250-BAAA-70978DADE4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2682F3-EDD5-4BDC-BB19-A4540873A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71811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2C5E1880-CFBA-4547-9C23-6D2C43304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39AAF4F-2AAD-4A02-A7FA-FE28D5286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7" y="3777362"/>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05614144-9309-41ED-8E05-839A6EEFF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1"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24324D6F-A81D-45F2-BA36-C53F1AB0C6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3"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6B00668D-07BC-47CF-9D1E-F94EC7C56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701"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BCF78A89-29F2-4973-8463-DF3C57EFB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54"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F5BCB645-FB02-40FC-99A4-06CA3F1B2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102"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6115A3A-2FBE-4633-A426-37D05BC07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50"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AEFD8D2F-B95A-4C0A-AE85-53171B2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481330"/>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DD4F397-1F35-4E06-8EC1-8F58C5191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031E5E0-C77D-49F7-ADF2-258D23052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481330"/>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F044DE9-FE64-4C30-8191-7E1547880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9B18BCEB-85ED-4077-ACB7-FEB2F6443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0C0927E-2CCF-4F8E-8A54-22B8A93C9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48132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D0C3350E-04F5-4FED-9991-4DD964E09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4057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43D0338-A6C9-4866-8D0C-072664518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405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40EA171B-27E2-4100-9D5F-123CF6E7F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40584"/>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22FD540C-F3DF-40F5-B2BE-BBD113EF4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4058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7768D93-FAD4-4236-969B-B8EE8E88F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405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0F5E0490-21C2-4EF6-950D-38814F32C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40588"/>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8E981C9B-710F-4034-AE82-28B1B0724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9973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CC62C2CC-DBAE-4877-8F55-02FE00AE8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F57D8B-1988-441F-9DAE-A525DA5E9D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9973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715F028-3A13-4D5F-86C4-74C0AD81D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6C9B50-47B3-44E7-B897-43D010A18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9973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F3F602F0-702E-4D5F-A4FC-0E602C02B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F379870-B34C-4DFC-9F0A-BDAB8C89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6589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641092AC-FED1-4D1D-B57C-0AC883CA9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EA8A0B5E-5BB1-46AF-AC31-7D3756F3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6589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C519384-2192-432B-B768-64B4BC2D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C77A9D-44F0-4289-A611-D8AF81357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A54AEDC-E418-4E02-A713-6CE30C0CD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1" y="36589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24FECFE3-9F31-47B0-B17F-CF2A1CEE8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9" y="371813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8167DF4-8B16-419B-B7BA-2FD5FF6C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A543D24F-44C0-4DDF-A30E-8C8407548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5" y="3718130"/>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63DEAE3C-3931-41EE-B4A1-F9385602BE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5"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B11945CD-32F6-4C09-82AF-551051231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92" y="371812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109F44F-512F-4792-AED2-ECA80DDE1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0" y="37181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9B9E19B-BC56-46F2-BFFF-1688CEA55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77737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F573BDDE-4AED-43FB-B8D1-B5F370893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7737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FFDA684-6DFF-4629-830E-6F2ACAB8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6" y="3777375"/>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92E23250-6349-4726-AF61-08A57B3A2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55" y="377735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8536AAE6-5497-4B0A-9C9F-4EAA1BB32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314" y="377745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2B72898-B9DE-4574-BB20-0C317954D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427475188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TotalTime>
  <Words>581</Words>
  <Application>Microsoft Office PowerPoint</Application>
  <PresentationFormat>Panorámica</PresentationFormat>
  <Paragraphs>25</Paragraphs>
  <Slides>16</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16</vt:i4>
      </vt:variant>
    </vt:vector>
  </HeadingPairs>
  <TitlesOfParts>
    <vt:vector size="20" baseType="lpstr">
      <vt:lpstr>Aptos</vt:lpstr>
      <vt:lpstr>Aptos Display</vt:lpstr>
      <vt:lpstr>Arial</vt:lpstr>
      <vt:lpstr>Tema de Office</vt:lpstr>
      <vt:lpstr>CleverTrip</vt:lpstr>
      <vt:lpstr>Planteamiento del problema</vt:lpstr>
      <vt:lpstr>Propuesta</vt:lpstr>
      <vt:lpstr>Tecnologías utilizadas (Frontend)</vt:lpstr>
      <vt:lpstr>Tecnologías a utilizar (Backend)</vt:lpstr>
      <vt:lpstr>IA: Algoritmo de recomendación</vt:lpstr>
      <vt:lpstr>IA: Algoritmo de recomendación</vt:lpstr>
      <vt:lpstr>Base de datos</vt:lpstr>
      <vt:lpstr>Sistema trabajando</vt:lpstr>
      <vt:lpstr>Landing page</vt:lpstr>
      <vt:lpstr>Inicio sesion</vt:lpstr>
      <vt:lpstr>Registro</vt:lpstr>
      <vt:lpstr>Principal y recomendaciones</vt:lpstr>
      <vt:lpstr>Resultados de búsqueda y filtrado</vt:lpstr>
      <vt:lpstr>Dashboard del usuario</vt:lpstr>
      <vt:lpstr>Planes de viaje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CleverTrip</dc:title>
  <dc:creator>Gustavo Hernandez</dc:creator>
  <cp:lastModifiedBy>Gustavo Hernandez</cp:lastModifiedBy>
  <cp:revision>1</cp:revision>
  <dcterms:created xsi:type="dcterms:W3CDTF">2024-04-08T18:07:24Z</dcterms:created>
  <dcterms:modified xsi:type="dcterms:W3CDTF">2024-04-08T19:11:48Z</dcterms:modified>
</cp:coreProperties>
</file>

<file path=docProps/thumbnail.jpeg>
</file>